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320" r:id="rId2"/>
    <p:sldId id="257" r:id="rId3"/>
    <p:sldId id="302" r:id="rId4"/>
    <p:sldId id="321" r:id="rId5"/>
    <p:sldId id="322" r:id="rId6"/>
    <p:sldId id="314" r:id="rId7"/>
    <p:sldId id="313" r:id="rId8"/>
    <p:sldId id="258" r:id="rId9"/>
    <p:sldId id="267" r:id="rId10"/>
    <p:sldId id="315" r:id="rId11"/>
    <p:sldId id="312" r:id="rId12"/>
    <p:sldId id="270" r:id="rId13"/>
    <p:sldId id="271" r:id="rId14"/>
    <p:sldId id="279" r:id="rId15"/>
    <p:sldId id="282" r:id="rId16"/>
    <p:sldId id="276" r:id="rId17"/>
    <p:sldId id="319" r:id="rId18"/>
    <p:sldId id="292" r:id="rId19"/>
    <p:sldId id="293" r:id="rId20"/>
    <p:sldId id="294" r:id="rId21"/>
    <p:sldId id="309" r:id="rId22"/>
    <p:sldId id="295" r:id="rId23"/>
    <p:sldId id="310" r:id="rId24"/>
    <p:sldId id="296" r:id="rId25"/>
    <p:sldId id="323"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3"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1"/>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55"/>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64"/>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65"/>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66"/>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p:cNvSpPr>
            <a:spLocks noGrp="1"/>
          </p:cNvSpPr>
          <p:nvPr>
            <p:ph type="dt" sz="half" idx="10"/>
          </p:nvPr>
        </p:nvSpPr>
        <p:spPr/>
        <p:txBody>
          <a:bodyPr/>
          <a:lstStyle>
            <a:lvl1pPr>
              <a:defRPr/>
            </a:lvl1pPr>
            <a:extLst/>
          </a:lstStyle>
          <a:p>
            <a:pPr>
              <a:defRPr/>
            </a:pPr>
            <a:fld id="{49B43E2A-A9EE-4BDE-A6BD-C4D6AC82B600}" type="datetimeFigureOut">
              <a:rPr lang="en-US"/>
              <a:pPr>
                <a:defRPr/>
              </a:pPr>
              <a:t>9/30/2021</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764B85BC-25C2-4B9E-A816-33A3D0C3D1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A87540-E1BB-44AD-A699-7E4D654B07D7}" type="datetimeFigureOut">
              <a:rPr lang="en-US"/>
              <a:pPr>
                <a:defRPr/>
              </a:pPr>
              <a:t>9/30/2021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B784E0B-241A-4E0A-86D1-653C640D0F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5D46BA0-977D-46AC-8ED9-ACD0929310F9}" type="datetimeFigureOut">
              <a:rPr lang="en-US"/>
              <a:pPr>
                <a:defRPr/>
              </a:pPr>
              <a:t>9/30/2021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082FCBF-CE10-484E-9641-B832EDE8BF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276D4A6-3E1C-4F81-9860-D71B00A23BEC}" type="datetimeFigureOut">
              <a:rPr lang="en-US"/>
              <a:pPr>
                <a:defRPr/>
              </a:pPr>
              <a:t>9/30/2021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278AE67-D256-41D8-9442-A1F9B616A6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1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12"/>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Freeform 24"/>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7" name="Freeform 25"/>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9" name="Rectangle 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1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1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p:cNvSpPr>
            <a:spLocks noGrp="1"/>
          </p:cNvSpPr>
          <p:nvPr>
            <p:ph type="dt" sz="half" idx="10"/>
          </p:nvPr>
        </p:nvSpPr>
        <p:spPr/>
        <p:txBody>
          <a:bodyPr/>
          <a:lstStyle>
            <a:lvl1pPr>
              <a:defRPr/>
            </a:lvl1pPr>
            <a:extLst/>
          </a:lstStyle>
          <a:p>
            <a:pPr>
              <a:defRPr/>
            </a:pPr>
            <a:fld id="{6165AA44-3911-407A-B677-04CD98E78FE8}" type="datetimeFigureOut">
              <a:rPr lang="en-US"/>
              <a:pPr>
                <a:defRPr/>
              </a:pPr>
              <a:t>9/30/2021</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335B29CC-C841-42DE-B48E-E0C91F1BC6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B3B7A52B-57A7-47A3-8366-796B7C8AE642}" type="datetimeFigureOut">
              <a:rPr lang="en-US"/>
              <a:pPr>
                <a:defRPr/>
              </a:pPr>
              <a:t>9/30/2021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F3E0BAC-1AC4-483B-BBAE-BD4DEAF26D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p:txBody>
          <a:bodyPr/>
          <a:lstStyle>
            <a:lvl1pPr>
              <a:defRPr/>
            </a:lvl1pPr>
            <a:extLst/>
          </a:lstStyle>
          <a:p>
            <a:pPr>
              <a:defRPr/>
            </a:pPr>
            <a:fld id="{4E874477-DE93-460D-A464-493533D3D31C}" type="datetimeFigureOut">
              <a:rPr lang="en-US"/>
              <a:pPr>
                <a:defRPr/>
              </a:pPr>
              <a:t>9/30/2021</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C418070E-0C88-4922-AB31-1375AFE15F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2785892D-B6E4-4EBC-B392-19A67ED5D2C3}" type="datetimeFigureOut">
              <a:rPr lang="en-US"/>
              <a:pPr>
                <a:defRPr/>
              </a:pPr>
              <a:t>9/30/2021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0A9E6EB-4AFB-4B2C-99E9-9584A2F5DB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911574B9-28EF-40AD-8356-23FBD69E3E19}" type="datetimeFigureOut">
              <a:rPr lang="en-US"/>
              <a:pPr>
                <a:defRPr/>
              </a:pPr>
              <a:t>9/30/2021</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B24F8E5F-3AD4-48D2-9F3A-11062992E1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0403182C-4CD2-47E4-A38B-40E00077DA7F}" type="datetimeFigureOut">
              <a:rPr lang="en-US"/>
              <a:pPr>
                <a:defRPr/>
              </a:pPr>
              <a:t>9/30/2021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0535843-9AB4-4872-9CDA-6431613EF85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9"/>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3"/>
          <p:cNvGrpSpPr>
            <a:grpSpLocks/>
          </p:cNvGrpSpPr>
          <p:nvPr/>
        </p:nvGrpSpPr>
        <p:grpSpPr bwMode="auto">
          <a:xfrm rot="5400000">
            <a:off x="8667751" y="1371600"/>
            <a:ext cx="131762" cy="128587"/>
            <a:chOff x="6668087" y="1297746"/>
            <a:chExt cx="161840" cy="156602"/>
          </a:xfrm>
        </p:grpSpPr>
        <p:cxnSp>
          <p:nvCxnSpPr>
            <p:cNvPr id="12" name="Straight Connector 10"/>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8320087" y="1474788"/>
            <a:ext cx="131763" cy="128588"/>
            <a:chOff x="6668087" y="1297746"/>
            <a:chExt cx="161840" cy="156602"/>
          </a:xfrm>
        </p:grpSpPr>
        <p:cxnSp>
          <p:nvCxnSpPr>
            <p:cNvPr id="16" name="Straight Connector 18"/>
            <p:cNvCxnSpPr/>
            <p:nvPr/>
          </p:nvCxnSpPr>
          <p:spPr>
            <a:xfrm rot="16200000">
              <a:off x="6663592" y="12887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51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5C7CDE74-5A0B-455E-819E-C7394294B50A}" type="datetimeFigureOut">
              <a:rPr lang="en-US"/>
              <a:pPr>
                <a:defRPr/>
              </a:pPr>
              <a:t>9/30/2021</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BAD105F6-5F2B-4503-A63E-82E6D5E208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B0C15886-39F9-49A9-825B-FBBED75F49F0}" type="datetimeFigureOut">
              <a:rPr lang="en-US"/>
              <a:pPr>
                <a:defRPr/>
              </a:pPr>
              <a:t>9/30/2021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6292583C-EB91-419F-95C6-E3BADC76671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30" r:id="rId1"/>
    <p:sldLayoutId id="2147483925" r:id="rId2"/>
    <p:sldLayoutId id="2147483931" r:id="rId3"/>
    <p:sldLayoutId id="2147483932" r:id="rId4"/>
    <p:sldLayoutId id="2147483933" r:id="rId5"/>
    <p:sldLayoutId id="2147483926" r:id="rId6"/>
    <p:sldLayoutId id="2147483934" r:id="rId7"/>
    <p:sldLayoutId id="2147483927" r:id="rId8"/>
    <p:sldLayoutId id="2147483935" r:id="rId9"/>
    <p:sldLayoutId id="2147483928" r:id="rId10"/>
    <p:sldLayoutId id="2147483929"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6.xml" /></Relationships>
</file>

<file path=ppt/slides/_rels/slide3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0.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6.xml" /></Relationships>
</file>

<file path=ppt/slides/_rels/slide43.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772400" cy="914400"/>
          </a:xfrm>
        </p:spPr>
        <p:txBody>
          <a:bodyPr/>
          <a:lstStyle/>
          <a:p>
            <a:pPr>
              <a:defRPr/>
            </a:pPr>
            <a:r>
              <a:rPr lang="en-US" dirty="0"/>
              <a:t>ADVANCED PROPULSION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0"/>
            <a:ext cx="8229600" cy="6356350"/>
          </a:xfrm>
        </p:spPr>
        <p:txBody>
          <a:bodyPr/>
          <a:lstStyle/>
          <a:p>
            <a:pPr algn="just"/>
            <a:r>
              <a:rPr lang="en-US"/>
              <a:t>The basic electrothermal thruster, or ‘resisto-jet’, consists of a nozzle with a high expansion ratio, connected to a chamber in which the propellant is heated by a hot wire through which passes an electric current.</a:t>
            </a:r>
          </a:p>
          <a:p>
            <a:pPr algn="just"/>
            <a:r>
              <a:rPr lang="en-US"/>
              <a:t>Same principle as chemical rocket.</a:t>
            </a:r>
          </a:p>
          <a:p>
            <a:pPr algn="just"/>
            <a:r>
              <a:rPr lang="en-US"/>
              <a:t>For high thrust need efficient heating.</a:t>
            </a:r>
          </a:p>
          <a:p>
            <a:pPr algn="just"/>
            <a:r>
              <a:rPr lang="en-US"/>
              <a:t>Since gases are bad conductors of heat, only a thin layer, in contact with the heater becomes hot; moreover, the wire radiates heat to the chamber walls, and so some power is lost.</a:t>
            </a:r>
          </a:p>
          <a:p>
            <a:pPr algn="just"/>
            <a:r>
              <a:rPr lang="en-US"/>
              <a:t>The heat lost to the walls is essentially a loss of power in the thruster;</a:t>
            </a:r>
            <a:r>
              <a:rPr lang="el-GR"/>
              <a:t>η</a:t>
            </a:r>
            <a:r>
              <a:rPr lang="en-US"/>
              <a:t> reduces.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solidFill>
                  <a:schemeClr val="tx2">
                    <a:satMod val="200000"/>
                  </a:schemeClr>
                </a:solidFill>
              </a:rPr>
              <a:t>ARCJET THRUSTER</a:t>
            </a:r>
          </a:p>
        </p:txBody>
      </p:sp>
      <p:pic>
        <p:nvPicPr>
          <p:cNvPr id="18435" name="Content Placeholder 3" descr="http://www.daviddarling.info/images/arcjet.gif"/>
          <p:cNvPicPr>
            <a:picLocks noGrp="1"/>
          </p:cNvPicPr>
          <p:nvPr>
            <p:ph idx="1"/>
          </p:nvPr>
        </p:nvPicPr>
        <p:blipFill>
          <a:blip r:embed="rId2"/>
          <a:srcRect/>
          <a:stretch>
            <a:fillRect/>
          </a:stretch>
        </p:blipFill>
        <p:spPr>
          <a:xfrm>
            <a:off x="0" y="1524000"/>
            <a:ext cx="9144000" cy="5334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algn="ctr" eaLnBrk="1" fontAlgn="auto" hangingPunct="1">
              <a:spcAft>
                <a:spcPts val="0"/>
              </a:spcAft>
              <a:defRPr/>
            </a:pPr>
            <a:r>
              <a:rPr lang="en-US" dirty="0">
                <a:solidFill>
                  <a:schemeClr val="tx2">
                    <a:satMod val="200000"/>
                  </a:schemeClr>
                </a:solidFill>
              </a:rPr>
              <a:t>WORKING</a:t>
            </a:r>
          </a:p>
        </p:txBody>
      </p:sp>
      <p:sp>
        <p:nvSpPr>
          <p:cNvPr id="3" name="Content Placeholder 2"/>
          <p:cNvSpPr>
            <a:spLocks noGrp="1"/>
          </p:cNvSpPr>
          <p:nvPr>
            <p:ph idx="1"/>
          </p:nvPr>
        </p:nvSpPr>
        <p:spPr>
          <a:xfrm>
            <a:off x="609600" y="1143000"/>
            <a:ext cx="8382000" cy="5410200"/>
          </a:xfrm>
        </p:spPr>
        <p:txBody>
          <a:bodyPr>
            <a:normAutofit fontScale="92500" lnSpcReduction="20000"/>
          </a:bodyPr>
          <a:lstStyle/>
          <a:p>
            <a:pPr marL="411480" algn="just" eaLnBrk="1" fontAlgn="auto" hangingPunct="1">
              <a:spcAft>
                <a:spcPts val="0"/>
              </a:spcAft>
              <a:buFont typeface="Wingdings"/>
              <a:buChar char=""/>
              <a:defRPr/>
            </a:pPr>
            <a:r>
              <a:rPr lang="en-US" b="1" dirty="0"/>
              <a:t>Arc jets can be used to heat the propellants. In an arc jet, the propellant is heated by an electrical arc discharge. </a:t>
            </a:r>
            <a:endParaRPr lang="en-US" dirty="0"/>
          </a:p>
          <a:p>
            <a:pPr marL="411480" algn="just" eaLnBrk="1" fontAlgn="auto" hangingPunct="1">
              <a:spcAft>
                <a:spcPts val="0"/>
              </a:spcAft>
              <a:buFont typeface="Wingdings"/>
              <a:buChar char=""/>
              <a:defRPr/>
            </a:pPr>
            <a:r>
              <a:rPr lang="en-US" b="1" dirty="0"/>
              <a:t>The arc jet consists of a cathode and an anode, a constriction channel, nozzle and propellant injector. The arc in the arc jet is nothing but a beam of electrons that is emitted from the tip of the cathode and collected at the positively biased nozzle (anode). </a:t>
            </a:r>
            <a:endParaRPr lang="en-US" dirty="0"/>
          </a:p>
          <a:p>
            <a:pPr marL="411480" algn="just" eaLnBrk="1" fontAlgn="auto" hangingPunct="1">
              <a:spcAft>
                <a:spcPts val="0"/>
              </a:spcAft>
              <a:buFont typeface="Wingdings"/>
              <a:buChar char=""/>
              <a:defRPr/>
            </a:pPr>
            <a:r>
              <a:rPr lang="en-US" b="1" dirty="0"/>
              <a:t>Between the cathode and anode there is a narrow passageway called the constrictor. The electric field between the anode and the cathode causes the electrons to accelerate in the direction of anode (due to the attraction of the anode). </a:t>
            </a:r>
            <a:endParaRPr lang="en-US" dirty="0"/>
          </a:p>
          <a:p>
            <a:pPr marL="411480" eaLnBrk="1" fontAlgn="auto" hangingPunct="1">
              <a:spcAft>
                <a:spcPts val="0"/>
              </a:spcAft>
              <a:buFont typeface="Wingdings"/>
              <a:buChar char=""/>
              <a:defRPr/>
            </a:pPr>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br>
              <a:rPr lang="en-US" dirty="0">
                <a:solidFill>
                  <a:schemeClr val="tx2">
                    <a:satMod val="200000"/>
                  </a:schemeClr>
                </a:solidFill>
              </a:rPr>
            </a:br>
            <a:endParaRPr lang="en-US" dirty="0">
              <a:solidFill>
                <a:schemeClr val="tx2">
                  <a:satMod val="200000"/>
                </a:schemeClr>
              </a:solidFill>
            </a:endParaRPr>
          </a:p>
        </p:txBody>
      </p:sp>
      <p:sp>
        <p:nvSpPr>
          <p:cNvPr id="20483" name="Content Placeholder 2"/>
          <p:cNvSpPr>
            <a:spLocks noGrp="1"/>
          </p:cNvSpPr>
          <p:nvPr>
            <p:ph idx="1"/>
          </p:nvPr>
        </p:nvSpPr>
        <p:spPr>
          <a:xfrm>
            <a:off x="762000" y="0"/>
            <a:ext cx="7772400" cy="6629400"/>
          </a:xfrm>
        </p:spPr>
        <p:txBody>
          <a:bodyPr/>
          <a:lstStyle/>
          <a:p>
            <a:pPr algn="just" eaLnBrk="1" hangingPunct="1"/>
            <a:r>
              <a:rPr lang="en-US" b="1"/>
              <a:t>Gas is injected near the base of the cathode through injection ports.</a:t>
            </a:r>
          </a:p>
          <a:p>
            <a:pPr algn="just" eaLnBrk="1" hangingPunct="1"/>
            <a:r>
              <a:rPr lang="en-US" b="1"/>
              <a:t>The difficulty is the effect of the ions in the arc itself; these carry half the current, and strike the surface of the cathode at high speed, causing vaporization of the material. </a:t>
            </a:r>
          </a:p>
          <a:p>
            <a:pPr algn="just" eaLnBrk="1" hangingPunct="1"/>
            <a:r>
              <a:rPr lang="en-US" b="1"/>
              <a:t>The electrons affect the anodes to a lesser extent; in fact, some of the electrode material becomes ionized, and takes part in the current transport.</a:t>
            </a:r>
          </a:p>
          <a:p>
            <a:pPr algn="just" eaLnBrk="1" hangingPunct="1"/>
            <a:r>
              <a:rPr lang="en-US" b="1"/>
              <a:t>This limits the life of the anode and cathode and places a limit on the current that can be passed through the arc.</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normAutofit fontScale="90000"/>
          </a:bodyPr>
          <a:lstStyle/>
          <a:p>
            <a:pPr eaLnBrk="1" fontAlgn="auto" hangingPunct="1">
              <a:spcAft>
                <a:spcPts val="0"/>
              </a:spcAft>
              <a:defRPr/>
            </a:pPr>
            <a:br>
              <a:rPr lang="en-US" dirty="0">
                <a:solidFill>
                  <a:schemeClr val="tx2">
                    <a:satMod val="200000"/>
                  </a:schemeClr>
                </a:solidFill>
              </a:rPr>
            </a:br>
            <a:r>
              <a:rPr lang="en-US" dirty="0">
                <a:solidFill>
                  <a:schemeClr val="tx2">
                    <a:satMod val="200000"/>
                  </a:schemeClr>
                </a:solidFill>
              </a:rPr>
              <a:t>TYPICAL PROPELLANTS USED FOR ARC JET</a:t>
            </a:r>
            <a:br>
              <a:rPr lang="en-US" dirty="0">
                <a:solidFill>
                  <a:schemeClr val="tx2">
                    <a:satMod val="200000"/>
                  </a:schemeClr>
                </a:solidFill>
              </a:rPr>
            </a:br>
            <a:r>
              <a:rPr lang="en-US" dirty="0">
                <a:solidFill>
                  <a:schemeClr val="tx2">
                    <a:satMod val="200000"/>
                  </a:schemeClr>
                </a:solidFill>
              </a:rPr>
              <a:t> </a:t>
            </a:r>
            <a:br>
              <a:rPr lang="en-US" dirty="0">
                <a:solidFill>
                  <a:schemeClr val="tx2">
                    <a:satMod val="200000"/>
                  </a:schemeClr>
                </a:solidFill>
              </a:rPr>
            </a:br>
            <a:br>
              <a:rPr lang="en-US" dirty="0">
                <a:solidFill>
                  <a:schemeClr val="tx2">
                    <a:satMod val="200000"/>
                  </a:schemeClr>
                </a:solidFill>
              </a:rPr>
            </a:br>
            <a:br>
              <a:rPr lang="en-US" dirty="0">
                <a:solidFill>
                  <a:schemeClr val="tx2">
                    <a:satMod val="200000"/>
                  </a:schemeClr>
                </a:solidFill>
              </a:rPr>
            </a:br>
            <a:endParaRPr lang="en-US" dirty="0">
              <a:solidFill>
                <a:schemeClr val="tx2">
                  <a:satMod val="200000"/>
                </a:schemeClr>
              </a:solidFill>
            </a:endParaRPr>
          </a:p>
        </p:txBody>
      </p:sp>
      <p:sp>
        <p:nvSpPr>
          <p:cNvPr id="21507" name="Content Placeholder 2"/>
          <p:cNvSpPr>
            <a:spLocks noGrp="1"/>
          </p:cNvSpPr>
          <p:nvPr>
            <p:ph idx="1"/>
          </p:nvPr>
        </p:nvSpPr>
        <p:spPr>
          <a:xfrm>
            <a:off x="990600" y="2057400"/>
            <a:ext cx="7772400" cy="4343400"/>
          </a:xfrm>
        </p:spPr>
        <p:txBody>
          <a:bodyPr/>
          <a:lstStyle/>
          <a:p>
            <a:pPr eaLnBrk="1" hangingPunct="1">
              <a:buFont typeface="Wingdings" pitchFamily="2" charset="2"/>
              <a:buChar char="v"/>
            </a:pPr>
            <a:r>
              <a:rPr lang="en-US"/>
              <a:t>AMMONIA</a:t>
            </a:r>
          </a:p>
          <a:p>
            <a:pPr eaLnBrk="1" hangingPunct="1">
              <a:buFont typeface="Wingdings" pitchFamily="2" charset="2"/>
              <a:buChar char="v"/>
            </a:pPr>
            <a:r>
              <a:rPr lang="en-US"/>
              <a:t>HYDROGEN </a:t>
            </a:r>
          </a:p>
          <a:p>
            <a:pPr eaLnBrk="1" hangingPunct="1">
              <a:buFont typeface="Wingdings" pitchFamily="2" charset="2"/>
              <a:buChar char="v"/>
            </a:pPr>
            <a:r>
              <a:rPr lang="en-US"/>
              <a:t>HYRAZINE</a:t>
            </a:r>
          </a:p>
          <a:p>
            <a:pPr eaLnBrk="1" hangingPunct="1">
              <a:buFont typeface="Wingdings" pitchFamily="2" charset="2"/>
              <a:buNone/>
            </a:pPr>
            <a:r>
              <a:rPr lang="en-US"/>
              <a:t>THERE ARE ALL LIGHTER TO PROVIDING HIGHER SPECIFIC IMPULSE AND LOWER ENGINE TEMPERATURES.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13456"/>
            <a:ext cx="8172481" cy="1399743"/>
          </a:xfrm>
        </p:spPr>
        <p:txBody>
          <a:bodyPr>
            <a:normAutofit/>
          </a:bodyPr>
          <a:lstStyle/>
          <a:p>
            <a:pPr eaLnBrk="1" fontAlgn="auto" hangingPunct="1">
              <a:spcAft>
                <a:spcPts val="0"/>
              </a:spcAft>
              <a:defRPr/>
            </a:pP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ELECTRO MAGNETIC PROPULSION</a:t>
            </a:r>
            <a:b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br>
              <a:rPr lang="en-US" dirty="0">
                <a:solidFill>
                  <a:schemeClr val="tx2">
                    <a:satMod val="200000"/>
                  </a:schemeClr>
                </a:solidFill>
              </a:rPr>
            </a:br>
            <a:endParaRPr lang="en-US" dirty="0">
              <a:solidFill>
                <a:schemeClr val="tx2">
                  <a:satMod val="200000"/>
                </a:schemeClr>
              </a:solidFill>
            </a:endParaRPr>
          </a:p>
        </p:txBody>
      </p:sp>
      <p:sp>
        <p:nvSpPr>
          <p:cNvPr id="3" name="Content Placeholder 2"/>
          <p:cNvSpPr>
            <a:spLocks noGrp="1"/>
          </p:cNvSpPr>
          <p:nvPr>
            <p:ph idx="1"/>
          </p:nvPr>
        </p:nvSpPr>
        <p:spPr>
          <a:xfrm>
            <a:off x="838200" y="838200"/>
            <a:ext cx="7772400" cy="4572000"/>
          </a:xfrm>
        </p:spPr>
        <p:txBody>
          <a:bodyPr>
            <a:normAutofit fontScale="92500" lnSpcReduction="10000"/>
          </a:bodyPr>
          <a:lstStyle/>
          <a:p>
            <a:pPr marL="411480" algn="just" eaLnBrk="1" fontAlgn="auto" hangingPunct="1">
              <a:spcAft>
                <a:spcPts val="0"/>
              </a:spcAft>
              <a:buFont typeface="Wingdings"/>
              <a:buChar char=""/>
              <a:defRPr/>
            </a:pPr>
            <a:r>
              <a:rPr lang="en-US" b="1" dirty="0"/>
              <a:t>Electromagnetic propulsion is a type of electric propulsion in which propellant is heated to a plasma state and then accelerated. </a:t>
            </a:r>
            <a:endParaRPr lang="en-US" dirty="0"/>
          </a:p>
          <a:p>
            <a:pPr marL="411480" algn="just" eaLnBrk="1" fontAlgn="auto" hangingPunct="1">
              <a:spcAft>
                <a:spcPts val="0"/>
              </a:spcAft>
              <a:buFont typeface="Wingdings"/>
              <a:buChar char=""/>
              <a:defRPr/>
            </a:pPr>
            <a:r>
              <a:rPr lang="en-US" b="1" dirty="0"/>
              <a:t>Electromagnetic devices pass a large current through a small amount of gas to ionize the propellant. The ionized propellant (plasma) is accelerated by an electromagnetic force called the Lorentz force, </a:t>
            </a:r>
            <a:endParaRPr lang="en-US" dirty="0"/>
          </a:p>
          <a:p>
            <a:pPr marL="411480" algn="just" eaLnBrk="1" fontAlgn="auto" hangingPunct="1">
              <a:spcAft>
                <a:spcPts val="0"/>
              </a:spcAft>
              <a:buFont typeface="Wingdings"/>
              <a:buChar char=""/>
              <a:defRPr/>
            </a:pPr>
            <a:r>
              <a:rPr lang="en-US" b="1" dirty="0"/>
              <a:t>F = j x b</a:t>
            </a:r>
            <a:endParaRPr lang="en-US" dirty="0"/>
          </a:p>
          <a:p>
            <a:pPr marL="411480" algn="just" eaLnBrk="1" fontAlgn="auto" hangingPunct="1">
              <a:spcAft>
                <a:spcPts val="0"/>
              </a:spcAft>
              <a:buFont typeface="Wingdings"/>
              <a:buChar char=""/>
              <a:defRPr/>
            </a:pPr>
            <a:r>
              <a:rPr lang="en-US" b="1" dirty="0"/>
              <a:t>j = current,       b= magnetic field.</a:t>
            </a:r>
            <a:endParaRPr lang="en-US" dirty="0"/>
          </a:p>
          <a:p>
            <a:pPr marL="411480" eaLnBrk="1" fontAlgn="auto" hangingPunct="1">
              <a:spcAft>
                <a:spcPts val="0"/>
              </a:spcAft>
              <a:buFont typeface="Wingdings"/>
              <a:buChar cha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algn="ctr">
              <a:defRPr/>
            </a:pPr>
            <a:r>
              <a:rPr lang="en-US" dirty="0"/>
              <a:t>ION PROPULSION</a:t>
            </a:r>
          </a:p>
        </p:txBody>
      </p:sp>
      <p:pic>
        <p:nvPicPr>
          <p:cNvPr id="24579" name="Picture 2"/>
          <p:cNvPicPr>
            <a:picLocks noChangeAspect="1" noChangeArrowheads="1"/>
          </p:cNvPicPr>
          <p:nvPr/>
        </p:nvPicPr>
        <p:blipFill>
          <a:blip r:embed="rId2"/>
          <a:srcRect/>
          <a:stretch>
            <a:fillRect/>
          </a:stretch>
        </p:blipFill>
        <p:spPr bwMode="auto">
          <a:xfrm>
            <a:off x="990600" y="1524000"/>
            <a:ext cx="7048500" cy="50101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u="sng" dirty="0">
                <a:solidFill>
                  <a:schemeClr val="tx2">
                    <a:satMod val="200000"/>
                  </a:schemeClr>
                </a:solidFill>
              </a:rPr>
              <a:t>Principle</a:t>
            </a:r>
            <a:br>
              <a:rPr lang="en-US" dirty="0">
                <a:solidFill>
                  <a:schemeClr val="tx2">
                    <a:satMod val="200000"/>
                  </a:schemeClr>
                </a:solidFill>
              </a:rPr>
            </a:br>
            <a:endParaRPr lang="en-US" dirty="0">
              <a:solidFill>
                <a:schemeClr val="tx2">
                  <a:satMod val="200000"/>
                </a:schemeClr>
              </a:solidFill>
            </a:endParaRPr>
          </a:p>
        </p:txBody>
      </p:sp>
      <p:sp>
        <p:nvSpPr>
          <p:cNvPr id="3" name="Content Placeholder 2"/>
          <p:cNvSpPr>
            <a:spLocks noGrp="1"/>
          </p:cNvSpPr>
          <p:nvPr>
            <p:ph idx="1"/>
          </p:nvPr>
        </p:nvSpPr>
        <p:spPr/>
        <p:txBody>
          <a:bodyPr/>
          <a:lstStyle/>
          <a:p>
            <a:pPr algn="just" eaLnBrk="1" hangingPunct="1">
              <a:buFont typeface="Wingdings" pitchFamily="2" charset="2"/>
              <a:buNone/>
            </a:pPr>
            <a:r>
              <a:rPr lang="en-US" b="1"/>
              <a:t>In an ion rocket, the electrons from the atoms are striped off. Thus they are converted to ions. These atoms now have a net positive electric charge. Electrical forces accelerate these ions to high temperature without the use of thermal energy. </a:t>
            </a:r>
            <a:endParaRPr lang="en-US"/>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u="sng" dirty="0">
                <a:solidFill>
                  <a:schemeClr val="tx2">
                    <a:satMod val="200000"/>
                  </a:schemeClr>
                </a:solidFill>
              </a:rPr>
              <a:t>WORKING</a:t>
            </a:r>
            <a:br>
              <a:rPr lang="en-US" dirty="0">
                <a:solidFill>
                  <a:schemeClr val="tx2">
                    <a:satMod val="200000"/>
                  </a:schemeClr>
                </a:solidFill>
              </a:rPr>
            </a:br>
            <a:endParaRPr lang="en-US" dirty="0">
              <a:solidFill>
                <a:schemeClr val="tx2">
                  <a:satMod val="200000"/>
                </a:schemeClr>
              </a:solidFill>
            </a:endParaRPr>
          </a:p>
        </p:txBody>
      </p:sp>
      <p:sp>
        <p:nvSpPr>
          <p:cNvPr id="3" name="Content Placeholder 2"/>
          <p:cNvSpPr>
            <a:spLocks noGrp="1"/>
          </p:cNvSpPr>
          <p:nvPr>
            <p:ph idx="1"/>
          </p:nvPr>
        </p:nvSpPr>
        <p:spPr/>
        <p:txBody>
          <a:bodyPr>
            <a:normAutofit fontScale="92500" lnSpcReduction="20000"/>
          </a:bodyPr>
          <a:lstStyle/>
          <a:p>
            <a:pPr algn="just">
              <a:buFont typeface="Arial" pitchFamily="34" charset="0"/>
              <a:buChar char="•"/>
              <a:defRPr/>
            </a:pPr>
            <a:r>
              <a:rPr lang="en-US" dirty="0"/>
              <a:t>The above figure shows  a schematic diagram of a NSTAR ion thruster, as used on Deep Space 1. </a:t>
            </a:r>
          </a:p>
          <a:p>
            <a:pPr algn="just">
              <a:buFont typeface="Arial" pitchFamily="34" charset="0"/>
              <a:buChar char="•"/>
              <a:defRPr/>
            </a:pPr>
            <a:r>
              <a:rPr lang="en-US" dirty="0"/>
              <a:t>The xenon gas enters the chamber from the left, and is ionized in the shaded region, confined by a  magnetic field generated by strong permanent magnets.</a:t>
            </a:r>
          </a:p>
          <a:p>
            <a:pPr algn="just">
              <a:buFont typeface="Arial" pitchFamily="34" charset="0"/>
              <a:buChar char="•"/>
              <a:defRPr/>
            </a:pPr>
            <a:r>
              <a:rPr lang="en-US" dirty="0"/>
              <a:t>The xenon ions drift into to gap between the two grids on the right and are accelerated by the electric field.</a:t>
            </a:r>
          </a:p>
          <a:p>
            <a:pPr algn="just">
              <a:buFont typeface="Arial" pitchFamily="34" charset="0"/>
              <a:buChar char="•"/>
              <a:defRPr/>
            </a:pPr>
            <a:r>
              <a:rPr lang="en-US" dirty="0"/>
              <a:t>They pass out, to form the exhaust stream, and electrons are released from the neutralizer cathode to keep the spacecraft neutral.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lide(fromBottom)">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tx2">
                    <a:satMod val="200000"/>
                  </a:schemeClr>
                </a:solidFill>
              </a:rPr>
              <a:t>TYPES</a:t>
            </a:r>
            <a:br>
              <a:rPr lang="en-US" dirty="0">
                <a:solidFill>
                  <a:schemeClr val="tx2">
                    <a:satMod val="200000"/>
                  </a:schemeClr>
                </a:solidFill>
              </a:rPr>
            </a:br>
            <a:endParaRPr lang="en-US" dirty="0">
              <a:solidFill>
                <a:schemeClr val="tx2">
                  <a:satMod val="200000"/>
                </a:schemeClr>
              </a:solidFill>
            </a:endParaRPr>
          </a:p>
        </p:txBody>
      </p:sp>
      <p:sp>
        <p:nvSpPr>
          <p:cNvPr id="9219" name="Content Placeholder 2"/>
          <p:cNvSpPr>
            <a:spLocks noGrp="1"/>
          </p:cNvSpPr>
          <p:nvPr>
            <p:ph idx="1"/>
          </p:nvPr>
        </p:nvSpPr>
        <p:spPr/>
        <p:txBody>
          <a:bodyPr/>
          <a:lstStyle/>
          <a:p>
            <a:pPr eaLnBrk="1" hangingPunct="1"/>
            <a:r>
              <a:rPr lang="en-US" dirty="0"/>
              <a:t>ELECTRIC PROPULSION</a:t>
            </a:r>
          </a:p>
          <a:p>
            <a:pPr eaLnBrk="1" hangingPunct="1"/>
            <a:r>
              <a:rPr lang="en-US" dirty="0"/>
              <a:t>NUCLEAR PROPULSION </a:t>
            </a:r>
          </a:p>
          <a:p>
            <a:pPr eaLnBrk="1" hangingPunct="1"/>
            <a:r>
              <a:rPr lang="en-US" dirty="0"/>
              <a:t>ION PROPULSION</a:t>
            </a:r>
          </a:p>
          <a:p>
            <a:pPr eaLnBrk="1" hangingPunct="1"/>
            <a:r>
              <a:rPr lang="en-US" dirty="0"/>
              <a:t>SOLAR SAIL</a:t>
            </a:r>
          </a:p>
          <a:p>
            <a:pPr eaLnBrk="1" hangingPunct="1">
              <a:buFont typeface="Wingdings" pitchFamily="2" charset="2"/>
              <a:buNone/>
            </a:pPr>
            <a:endParaRPr lang="en-US" dirty="0"/>
          </a:p>
          <a:p>
            <a:pPr eaLnBrk="1" hangingPunct="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br>
              <a:rPr lang="en-US" dirty="0">
                <a:solidFill>
                  <a:schemeClr val="tx2">
                    <a:satMod val="200000"/>
                  </a:schemeClr>
                </a:solidFill>
              </a:rPr>
            </a:br>
            <a:endParaRPr lang="en-US" dirty="0">
              <a:solidFill>
                <a:schemeClr val="tx2">
                  <a:satMod val="200000"/>
                </a:schemeClr>
              </a:solidFill>
            </a:endParaRPr>
          </a:p>
        </p:txBody>
      </p:sp>
      <p:sp>
        <p:nvSpPr>
          <p:cNvPr id="3" name="Content Placeholder 2"/>
          <p:cNvSpPr>
            <a:spLocks noGrp="1"/>
          </p:cNvSpPr>
          <p:nvPr>
            <p:ph idx="1"/>
          </p:nvPr>
        </p:nvSpPr>
        <p:spPr>
          <a:xfrm>
            <a:off x="457200" y="0"/>
            <a:ext cx="8229600" cy="6126163"/>
          </a:xfrm>
        </p:spPr>
        <p:txBody>
          <a:bodyPr>
            <a:normAutofit fontScale="92500" lnSpcReduction="20000"/>
          </a:bodyPr>
          <a:lstStyle/>
          <a:p>
            <a:pPr marL="411480" algn="just" eaLnBrk="1" fontAlgn="auto" hangingPunct="1">
              <a:spcAft>
                <a:spcPts val="0"/>
              </a:spcAft>
              <a:buFont typeface="Wingdings"/>
              <a:buNone/>
              <a:defRPr/>
            </a:pPr>
            <a:r>
              <a:rPr lang="en-US" b="1" dirty="0"/>
              <a:t>The process takes place as follows: </a:t>
            </a:r>
            <a:endParaRPr lang="en-US" dirty="0"/>
          </a:p>
          <a:p>
            <a:pPr marL="411480" algn="just" eaLnBrk="1" fontAlgn="auto" hangingPunct="1">
              <a:spcAft>
                <a:spcPts val="0"/>
              </a:spcAft>
              <a:buFont typeface="Wingdings"/>
              <a:buChar char=""/>
              <a:defRPr/>
            </a:pPr>
            <a:r>
              <a:rPr lang="en-US" b="1" dirty="0"/>
              <a:t>In the ionization chamber, electric field provides velocity to ions. This provides thrust to the rocket as per the law of conservation of momentum. </a:t>
            </a:r>
          </a:p>
          <a:p>
            <a:pPr marL="411480" algn="just" eaLnBrk="1" fontAlgn="auto" hangingPunct="1">
              <a:spcAft>
                <a:spcPts val="0"/>
              </a:spcAft>
              <a:buFont typeface="Wingdings"/>
              <a:buChar char=""/>
              <a:defRPr/>
            </a:pPr>
            <a:r>
              <a:rPr lang="en-US" b="1" dirty="0"/>
              <a:t>Ionization is done by electron bombardment of the neutral atoms. Positive ions are produced by electron bombardment of neutral propellant atoms in a discharge chamber. </a:t>
            </a:r>
          </a:p>
          <a:p>
            <a:pPr marL="411480" algn="just" eaLnBrk="1" fontAlgn="auto" hangingPunct="1">
              <a:spcAft>
                <a:spcPts val="0"/>
              </a:spcAft>
              <a:buFont typeface="Wingdings"/>
              <a:buChar char=""/>
              <a:defRPr/>
            </a:pPr>
            <a:r>
              <a:rPr lang="en-US" b="1" dirty="0"/>
              <a:t>The impact of an electron on a xenon atom knocks away one of xenon's 54 electrons. This results in a xenon atom with a positive charge, or what is known as an ion. </a:t>
            </a:r>
            <a:endParaRPr lang="en-US" dirty="0"/>
          </a:p>
          <a:p>
            <a:pPr marL="411480" algn="just" eaLnBrk="1" fontAlgn="auto" hangingPunct="1">
              <a:spcAft>
                <a:spcPts val="0"/>
              </a:spcAft>
              <a:buFont typeface="Wingdings"/>
              <a:buChar char=""/>
              <a:defRPr/>
            </a:pPr>
            <a:r>
              <a:rPr lang="en-US" b="1" dirty="0"/>
              <a:t>Two molybdenum grids with a potential of 1,300 volts then accelerate these xenon ions between them, driving the ions out the exhaust at over 30 kilometers per second. </a:t>
            </a:r>
            <a:endParaRPr lang="en-US" dirty="0"/>
          </a:p>
          <a:p>
            <a:pPr marL="41148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pic>
        <p:nvPicPr>
          <p:cNvPr id="28675" name="Content Placeholder 3" descr="http://www.laesieworks.com/ifo/lib/thrust-pict/IonPropulsionEngine.gif"/>
          <p:cNvPicPr>
            <a:picLocks noGrp="1"/>
          </p:cNvPicPr>
          <p:nvPr>
            <p:ph idx="1"/>
          </p:nvPr>
        </p:nvPicPr>
        <p:blipFill>
          <a:blip r:embed="rId2"/>
          <a:srcRect/>
          <a:stretch>
            <a:fillRect/>
          </a:stretch>
        </p:blipFill>
        <p:spPr>
          <a:xfrm>
            <a:off x="0" y="0"/>
            <a:ext cx="9144000" cy="685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br>
              <a:rPr lang="en-US" dirty="0">
                <a:solidFill>
                  <a:schemeClr val="tx2">
                    <a:satMod val="200000"/>
                  </a:schemeClr>
                </a:solidFill>
              </a:rPr>
            </a:br>
            <a:br>
              <a:rPr lang="en-US" dirty="0">
                <a:solidFill>
                  <a:schemeClr val="tx2">
                    <a:satMod val="200000"/>
                  </a:schemeClr>
                </a:solidFill>
              </a:rPr>
            </a:br>
            <a:br>
              <a:rPr lang="en-US" dirty="0">
                <a:solidFill>
                  <a:schemeClr val="tx2">
                    <a:satMod val="200000"/>
                  </a:schemeClr>
                </a:solidFill>
              </a:rPr>
            </a:br>
            <a:endParaRPr lang="en-US" dirty="0">
              <a:solidFill>
                <a:schemeClr val="tx2">
                  <a:satMod val="200000"/>
                </a:schemeClr>
              </a:solidFill>
            </a:endParaRPr>
          </a:p>
        </p:txBody>
      </p:sp>
      <p:sp>
        <p:nvSpPr>
          <p:cNvPr id="3" name="Content Placeholder 2"/>
          <p:cNvSpPr>
            <a:spLocks noGrp="1"/>
          </p:cNvSpPr>
          <p:nvPr>
            <p:ph idx="1"/>
          </p:nvPr>
        </p:nvSpPr>
        <p:spPr>
          <a:xfrm>
            <a:off x="381000" y="1600200"/>
            <a:ext cx="8229600" cy="4525963"/>
          </a:xfrm>
          <a:ln>
            <a:solidFill>
              <a:schemeClr val="bg2">
                <a:lumMod val="50000"/>
              </a:schemeClr>
            </a:solidFill>
          </a:ln>
        </p:spPr>
        <p:txBody>
          <a:bodyPr>
            <a:normAutofit/>
          </a:bodyPr>
          <a:lstStyle/>
          <a:p>
            <a:pPr marL="411480" eaLnBrk="1" fontAlgn="auto" hangingPunct="1">
              <a:spcAft>
                <a:spcPts val="0"/>
              </a:spcAft>
              <a:buFont typeface="Wingdings"/>
              <a:buNone/>
              <a:defRPr/>
            </a:pPr>
            <a:r>
              <a:rPr lang="en-US" b="1" dirty="0"/>
              <a:t>Ion engine propellants are chosen for a combination of</a:t>
            </a:r>
          </a:p>
          <a:p>
            <a:pPr marL="411480" eaLnBrk="1" fontAlgn="auto" hangingPunct="1">
              <a:spcAft>
                <a:spcPts val="0"/>
              </a:spcAft>
              <a:buFont typeface="Wingdings"/>
              <a:buChar char=""/>
              <a:defRPr/>
            </a:pPr>
            <a:r>
              <a:rPr lang="en-US" b="1" dirty="0"/>
              <a:t>low ionization potential.</a:t>
            </a:r>
          </a:p>
          <a:p>
            <a:pPr marL="411480" eaLnBrk="1" fontAlgn="auto" hangingPunct="1">
              <a:spcAft>
                <a:spcPts val="0"/>
              </a:spcAft>
              <a:buFont typeface="Wingdings"/>
              <a:buChar char=""/>
              <a:defRPr/>
            </a:pPr>
            <a:r>
              <a:rPr lang="en-US" b="1" dirty="0"/>
              <a:t> high atomic weight.</a:t>
            </a:r>
          </a:p>
          <a:p>
            <a:pPr marL="411480" eaLnBrk="1" fontAlgn="auto" hangingPunct="1">
              <a:spcAft>
                <a:spcPts val="0"/>
              </a:spcAft>
              <a:buFont typeface="Wingdings"/>
              <a:buChar char=""/>
              <a:defRPr/>
            </a:pPr>
            <a:r>
              <a:rPr lang="en-US" b="1" dirty="0"/>
              <a:t>handling and storage properties. </a:t>
            </a:r>
            <a:endParaRPr lang="en-US" dirty="0"/>
          </a:p>
          <a:p>
            <a:pPr marL="411480" eaLnBrk="1" fontAlgn="auto" hangingPunct="1">
              <a:spcAft>
                <a:spcPts val="0"/>
              </a:spcAft>
              <a:buFont typeface="Wingdings"/>
              <a:buChar cha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pic>
        <p:nvPicPr>
          <p:cNvPr id="30723" name="Content Placeholder 3" descr="http://archives.sensorsmag.com/articles/0604/10/ion_engine.gif"/>
          <p:cNvPicPr>
            <a:picLocks noGrp="1"/>
          </p:cNvPicPr>
          <p:nvPr>
            <p:ph idx="1"/>
          </p:nvPr>
        </p:nvPicPr>
        <p:blipFill>
          <a:blip r:embed="rId2"/>
          <a:srcRect/>
          <a:stretch>
            <a:fillRect/>
          </a:stretch>
        </p:blipFill>
        <p:spPr>
          <a:xfrm>
            <a:off x="0" y="0"/>
            <a:ext cx="9144000" cy="685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br>
              <a:rPr lang="en-US" dirty="0">
                <a:solidFill>
                  <a:schemeClr val="tx2">
                    <a:satMod val="200000"/>
                  </a:schemeClr>
                </a:solidFill>
              </a:rPr>
            </a:br>
            <a:br>
              <a:rPr lang="en-US" dirty="0">
                <a:solidFill>
                  <a:schemeClr val="tx2">
                    <a:satMod val="200000"/>
                  </a:schemeClr>
                </a:solidFill>
              </a:rPr>
            </a:br>
            <a:br>
              <a:rPr lang="en-US" dirty="0">
                <a:solidFill>
                  <a:schemeClr val="tx2">
                    <a:satMod val="200000"/>
                  </a:schemeClr>
                </a:solidFill>
              </a:rPr>
            </a:br>
            <a:br>
              <a:rPr lang="en-US" dirty="0">
                <a:solidFill>
                  <a:schemeClr val="tx2">
                    <a:satMod val="200000"/>
                  </a:schemeClr>
                </a:solidFill>
              </a:rPr>
            </a:br>
            <a:endParaRPr lang="en-US" dirty="0">
              <a:solidFill>
                <a:schemeClr val="tx2">
                  <a:satMod val="200000"/>
                </a:schemeClr>
              </a:solidFill>
            </a:endParaRPr>
          </a:p>
        </p:txBody>
      </p:sp>
      <p:sp>
        <p:nvSpPr>
          <p:cNvPr id="3" name="Content Placeholder 2"/>
          <p:cNvSpPr>
            <a:spLocks noGrp="1"/>
          </p:cNvSpPr>
          <p:nvPr>
            <p:ph idx="1"/>
          </p:nvPr>
        </p:nvSpPr>
        <p:spPr/>
        <p:txBody>
          <a:bodyPr/>
          <a:lstStyle/>
          <a:p>
            <a:pPr eaLnBrk="1" hangingPunct="1">
              <a:buFont typeface="Wingdings" pitchFamily="2" charset="2"/>
              <a:buNone/>
            </a:pPr>
            <a:r>
              <a:rPr lang="en-US" b="1"/>
              <a:t>This technique of propulsion is still in its developmental stages.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srcRect/>
          <a:stretch>
            <a:fillRect/>
          </a:stretch>
        </p:blipFill>
        <p:spPr>
          <a:xfrm>
            <a:off x="533400" y="228600"/>
            <a:ext cx="8610600" cy="58674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srcRect/>
          <a:stretch>
            <a:fillRect/>
          </a:stretch>
        </p:blipFill>
        <p:spPr>
          <a:xfrm>
            <a:off x="1981200" y="0"/>
            <a:ext cx="5638800" cy="68580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APPLICATION OF ELECTRIC PROPULSION SYSTEM</a:t>
            </a:r>
          </a:p>
        </p:txBody>
      </p:sp>
      <p:pic>
        <p:nvPicPr>
          <p:cNvPr id="34819" name="Picture 2"/>
          <p:cNvPicPr>
            <a:picLocks noGrp="1" noChangeAspect="1" noChangeArrowheads="1"/>
          </p:cNvPicPr>
          <p:nvPr>
            <p:ph idx="1"/>
          </p:nvPr>
        </p:nvPicPr>
        <p:blipFill>
          <a:blip r:embed="rId2"/>
          <a:srcRect/>
          <a:stretch>
            <a:fillRect/>
          </a:stretch>
        </p:blipFill>
        <p:spPr>
          <a:xfrm>
            <a:off x="1447800" y="1295400"/>
            <a:ext cx="7162800" cy="45720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srcRect/>
          <a:stretch>
            <a:fillRect/>
          </a:stretch>
        </p:blipFill>
        <p:spPr>
          <a:xfrm>
            <a:off x="1219200" y="1295400"/>
            <a:ext cx="7086600" cy="40386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Grp="1" noChangeAspect="1" noChangeArrowheads="1"/>
          </p:cNvPicPr>
          <p:nvPr>
            <p:ph idx="1"/>
          </p:nvPr>
        </p:nvPicPr>
        <p:blipFill>
          <a:blip r:embed="rId2"/>
          <a:srcRect/>
          <a:stretch>
            <a:fillRect/>
          </a:stretch>
        </p:blipFill>
        <p:spPr>
          <a:xfrm>
            <a:off x="838200" y="381000"/>
            <a:ext cx="7924800" cy="60198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YPES OF NON-CHEMICAL PROPULSION&#10;Electric&#10;Propulsion&#10;Electro Thermal Resistojets&#10;Arcjets&#10;Electrostatic Ion Thrusters&#10;Hall ..."/>
          <p:cNvPicPr>
            <a:picLocks noChangeAspect="1" noChangeArrowheads="1"/>
          </p:cNvPicPr>
          <p:nvPr/>
        </p:nvPicPr>
        <p:blipFill>
          <a:blip r:embed="rId2"/>
          <a:srcRect/>
          <a:stretch>
            <a:fillRect/>
          </a:stretch>
        </p:blipFill>
        <p:spPr bwMode="auto">
          <a:xfrm>
            <a:off x="477842" y="218418"/>
            <a:ext cx="8437558" cy="633478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srcRect/>
          <a:stretch>
            <a:fillRect/>
          </a:stretch>
        </p:blipFill>
        <p:spPr>
          <a:xfrm>
            <a:off x="914400" y="609600"/>
            <a:ext cx="7391400" cy="56388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srcRect/>
          <a:stretch>
            <a:fillRect/>
          </a:stretch>
        </p:blipFill>
        <p:spPr>
          <a:xfrm>
            <a:off x="1371600" y="990600"/>
            <a:ext cx="6858000" cy="47244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a:srcRect/>
          <a:stretch>
            <a:fillRect/>
          </a:stretch>
        </p:blipFill>
        <p:spPr>
          <a:xfrm>
            <a:off x="762000" y="838200"/>
            <a:ext cx="7696200" cy="49530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srcRect/>
          <a:stretch>
            <a:fillRect/>
          </a:stretch>
        </p:blipFill>
        <p:spPr>
          <a:xfrm>
            <a:off x="2657475" y="2362200"/>
            <a:ext cx="5191125" cy="2122488"/>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PROBLEM</a:t>
            </a:r>
          </a:p>
        </p:txBody>
      </p:sp>
      <p:sp>
        <p:nvSpPr>
          <p:cNvPr id="41987" name="Content Placeholder 3"/>
          <p:cNvSpPr>
            <a:spLocks noGrp="1"/>
          </p:cNvSpPr>
          <p:nvPr>
            <p:ph idx="1"/>
          </p:nvPr>
        </p:nvSpPr>
        <p:spPr>
          <a:xfrm>
            <a:off x="914400" y="1784350"/>
            <a:ext cx="7772400" cy="4845050"/>
          </a:xfrm>
        </p:spPr>
        <p:txBody>
          <a:bodyPr/>
          <a:lstStyle/>
          <a:p>
            <a:pPr algn="just">
              <a:buFont typeface="Wingdings" pitchFamily="2" charset="2"/>
              <a:buNone/>
            </a:pPr>
            <a:r>
              <a:rPr lang="en-US"/>
              <a:t>	 Determine the flight characteristics of an electrical propulsion rocket for raising a low satellite orbit. Data given:</a:t>
            </a:r>
          </a:p>
          <a:p>
            <a:pPr>
              <a:buFont typeface="Wingdings" pitchFamily="2" charset="2"/>
              <a:buNone/>
            </a:pPr>
            <a:r>
              <a:rPr lang="en-US"/>
              <a:t>	Is			= 2000 s</a:t>
            </a:r>
          </a:p>
          <a:p>
            <a:pPr>
              <a:buFont typeface="Wingdings" pitchFamily="2" charset="2"/>
              <a:buNone/>
            </a:pPr>
            <a:r>
              <a:rPr lang="en-US"/>
              <a:t>	F			= 0.20 N</a:t>
            </a:r>
          </a:p>
          <a:p>
            <a:pPr>
              <a:buFont typeface="Wingdings" pitchFamily="2" charset="2"/>
              <a:buNone/>
            </a:pPr>
            <a:r>
              <a:rPr lang="en-US"/>
              <a:t>	Duration		= 4 weeks</a:t>
            </a:r>
          </a:p>
          <a:p>
            <a:pPr>
              <a:buFont typeface="Wingdings" pitchFamily="2" charset="2"/>
              <a:buNone/>
            </a:pPr>
            <a:r>
              <a:rPr lang="en-US"/>
              <a:t>	Payload mass 	= 100 kg</a:t>
            </a:r>
          </a:p>
          <a:p>
            <a:pPr>
              <a:buFont typeface="Wingdings" pitchFamily="2" charset="2"/>
              <a:buNone/>
            </a:pPr>
            <a:r>
              <a:rPr lang="en-US"/>
              <a:t>	α			= 100 W/kg</a:t>
            </a:r>
          </a:p>
          <a:p>
            <a:pPr>
              <a:buFont typeface="Wingdings" pitchFamily="2" charset="2"/>
              <a:buNone/>
            </a:pPr>
            <a:r>
              <a:rPr lang="en-US"/>
              <a:t>	η</a:t>
            </a:r>
            <a:r>
              <a:rPr lang="en-US" baseline="-25000"/>
              <a:t>t</a:t>
            </a:r>
            <a:r>
              <a:rPr lang="en-US"/>
              <a:t>			= 0.5</a:t>
            </a:r>
          </a:p>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a:srcRect/>
          <a:stretch>
            <a:fillRect/>
          </a:stretch>
        </p:blipFill>
        <p:spPr>
          <a:xfrm>
            <a:off x="1905000" y="533400"/>
            <a:ext cx="5638800" cy="632460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THERMAL PROPULSION</a:t>
            </a:r>
          </a:p>
        </p:txBody>
      </p:sp>
      <p:pic>
        <p:nvPicPr>
          <p:cNvPr id="1026" name="Picture 2"/>
          <p:cNvPicPr>
            <a:picLocks noGrp="1" noChangeAspect="1" noChangeArrowheads="1"/>
          </p:cNvPicPr>
          <p:nvPr>
            <p:ph idx="1"/>
          </p:nvPr>
        </p:nvPicPr>
        <p:blipFill>
          <a:blip r:embed="rId2"/>
          <a:srcRect/>
          <a:stretch>
            <a:fillRect/>
          </a:stretch>
        </p:blipFill>
        <p:spPr bwMode="auto">
          <a:xfrm>
            <a:off x="1009650" y="1820069"/>
            <a:ext cx="7124700" cy="40862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a:t>
            </a:r>
          </a:p>
        </p:txBody>
      </p:sp>
      <p:sp>
        <p:nvSpPr>
          <p:cNvPr id="3" name="Content Placeholder 2"/>
          <p:cNvSpPr>
            <a:spLocks noGrp="1"/>
          </p:cNvSpPr>
          <p:nvPr>
            <p:ph idx="1"/>
          </p:nvPr>
        </p:nvSpPr>
        <p:spPr/>
        <p:txBody>
          <a:bodyPr/>
          <a:lstStyle/>
          <a:p>
            <a:pPr algn="just"/>
            <a:r>
              <a:rPr lang="en-US" dirty="0"/>
              <a:t>Hydrogen propellant enters the engine from the left, and is heated as it passes down the channels in the fuel rods. </a:t>
            </a:r>
          </a:p>
          <a:p>
            <a:pPr algn="just"/>
            <a:r>
              <a:rPr lang="en-US" dirty="0"/>
              <a:t>The hot gas then expands down the nozzle to generate a high velocity exhaust stream.</a:t>
            </a:r>
          </a:p>
          <a:p>
            <a:pPr algn="just"/>
            <a:r>
              <a:rPr lang="en-US" dirty="0"/>
              <a:t>The rate of fission and hence heat production is controlled by the reflector.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970986" y="457200"/>
            <a:ext cx="7639614" cy="566896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762000" y="3581400"/>
            <a:ext cx="8001000" cy="366713"/>
          </a:xfrm>
          <a:prstGeom prst="rect">
            <a:avLst/>
          </a:prstGeom>
          <a:noFill/>
          <a:ln w="9525">
            <a:noFill/>
            <a:miter lim="800000"/>
            <a:headEnd/>
            <a:tailEnd/>
          </a:ln>
        </p:spPr>
        <p:txBody>
          <a:bodyPr>
            <a:spAutoFit/>
          </a:bodyPr>
          <a:lstStyle/>
          <a:p>
            <a:endParaRPr lang="en-US"/>
          </a:p>
        </p:txBody>
      </p:sp>
      <p:sp>
        <p:nvSpPr>
          <p:cNvPr id="2051" name="Rectangle 5"/>
          <p:cNvSpPr>
            <a:spLocks noGrp="1" noChangeArrowheads="1"/>
          </p:cNvSpPr>
          <p:nvPr>
            <p:ph type="title"/>
          </p:nvPr>
        </p:nvSpPr>
        <p:spPr/>
        <p:txBody>
          <a:bodyPr/>
          <a:lstStyle/>
          <a:p>
            <a:pPr eaLnBrk="1" hangingPunct="1"/>
            <a:r>
              <a:rPr lang="en-US" sz="3600" b="1">
                <a:solidFill>
                  <a:schemeClr val="tx1"/>
                </a:solidFill>
              </a:rPr>
              <a:t>Solar Sails</a:t>
            </a:r>
          </a:p>
        </p:txBody>
      </p:sp>
      <p:sp>
        <p:nvSpPr>
          <p:cNvPr id="2052" name="Rectangle 7"/>
          <p:cNvSpPr>
            <a:spLocks noGrp="1" noChangeArrowheads="1"/>
          </p:cNvSpPr>
          <p:nvPr>
            <p:ph type="body" idx="1"/>
          </p:nvPr>
        </p:nvSpPr>
        <p:spPr>
          <a:xfrm>
            <a:off x="457200" y="2057400"/>
            <a:ext cx="8305800" cy="2438400"/>
          </a:xfrm>
        </p:spPr>
        <p:txBody>
          <a:bodyPr/>
          <a:lstStyle/>
          <a:p>
            <a:pPr algn="just" eaLnBrk="1" hangingPunct="1">
              <a:spcBef>
                <a:spcPct val="0"/>
              </a:spcBef>
            </a:pPr>
            <a:r>
              <a:rPr lang="en-US" sz="2000"/>
              <a:t>Solar sails use photon “pressure” of force on thin, lightweight reflective sheet to produce thrust; ideal reflection of sunlight from surface produces 9 N/km</a:t>
            </a:r>
            <a:r>
              <a:rPr lang="en-US" sz="2000" baseline="30000"/>
              <a:t>2</a:t>
            </a:r>
            <a:r>
              <a:rPr lang="en-US" sz="2000"/>
              <a:t> at 1 AU (1 AU = 146.9 x 10</a:t>
            </a:r>
            <a:r>
              <a:rPr lang="en-US" sz="2000" baseline="30000"/>
              <a:t>9</a:t>
            </a:r>
            <a:r>
              <a:rPr lang="en-US" sz="2000"/>
              <a:t> m).</a:t>
            </a:r>
          </a:p>
          <a:p>
            <a:pPr algn="just" eaLnBrk="1" hangingPunct="1">
              <a:spcBef>
                <a:spcPct val="0"/>
              </a:spcBef>
            </a:pPr>
            <a:endParaRPr lang="en-US" sz="2000"/>
          </a:p>
          <a:p>
            <a:pPr algn="just" eaLnBrk="1" hangingPunct="1">
              <a:spcBef>
                <a:spcPct val="0"/>
              </a:spcBef>
            </a:pPr>
            <a:r>
              <a:rPr lang="en-US" sz="2000"/>
              <a:t>Net force on solar sail perpendicular to surface.</a:t>
            </a:r>
          </a:p>
          <a:p>
            <a:pPr algn="just" eaLnBrk="1" hangingPunct="1">
              <a:spcBef>
                <a:spcPct val="0"/>
              </a:spcBef>
              <a:buFontTx/>
              <a:buNone/>
            </a:pPr>
            <a:endParaRPr lang="en-US" sz="2000"/>
          </a:p>
          <a:p>
            <a:pPr algn="just" eaLnBrk="1" hangingPunct="1">
              <a:spcBef>
                <a:spcPct val="0"/>
              </a:spcBef>
            </a:pPr>
            <a:r>
              <a:rPr lang="en-US" sz="2000"/>
              <a:t>As long as the sun shines, a solar sail will be able to produce thrust.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a:defRPr/>
            </a:pPr>
            <a:r>
              <a:rPr lang="en-US" dirty="0"/>
              <a:t>			SUBSYSTEM</a:t>
            </a:r>
          </a:p>
        </p:txBody>
      </p:sp>
      <p:sp>
        <p:nvSpPr>
          <p:cNvPr id="11267" name="TextBox 2"/>
          <p:cNvSpPr txBox="1">
            <a:spLocks noChangeArrowheads="1"/>
          </p:cNvSpPr>
          <p:nvPr/>
        </p:nvSpPr>
        <p:spPr bwMode="auto">
          <a:xfrm>
            <a:off x="762000" y="1524000"/>
            <a:ext cx="8153400" cy="4246563"/>
          </a:xfrm>
          <a:prstGeom prst="rect">
            <a:avLst/>
          </a:prstGeom>
          <a:noFill/>
          <a:ln w="9525">
            <a:noFill/>
            <a:miter lim="800000"/>
            <a:headEnd/>
            <a:tailEnd/>
          </a:ln>
        </p:spPr>
        <p:txBody>
          <a:bodyPr>
            <a:spAutoFit/>
          </a:bodyPr>
          <a:lstStyle/>
          <a:p>
            <a:pPr marL="342900" indent="-342900" algn="just">
              <a:buFont typeface="Consolas" pitchFamily="49" charset="0"/>
              <a:buAutoNum type="arabicPeriod"/>
            </a:pPr>
            <a:r>
              <a:rPr lang="en-US"/>
              <a:t>A RAW ENERGY SOURCE SUCH AS SOLAR OR NUCLEAR ENERGY WITH ITS AUXILARIES SUCH AS CONCENTRATORS, HEAT CONDUCTORS, PUMPS, PANELS, RADIATORS, AND /OR CONNTROLS.</a:t>
            </a:r>
          </a:p>
          <a:p>
            <a:pPr marL="342900" indent="-342900" algn="just">
              <a:buFont typeface="Consolas" pitchFamily="49" charset="0"/>
              <a:buAutoNum type="arabicPeriod"/>
            </a:pPr>
            <a:endParaRPr lang="en-US"/>
          </a:p>
          <a:p>
            <a:pPr marL="342900" indent="-342900" algn="just">
              <a:buFont typeface="Consolas" pitchFamily="49" charset="0"/>
              <a:buAutoNum type="arabicPeriod"/>
            </a:pPr>
            <a:r>
              <a:rPr lang="en-US"/>
              <a:t>CONVERSION DEVICES TO TRANSFORM THIS ENERGY INTO ELECTRICAL FORM AT THE PROPER VOLTAGE, FREQUENCY, PULSE RATE, AND CURRENT SUITABLE FOR THE ELECTRICAL PROPULSION SYSTEM.</a:t>
            </a:r>
          </a:p>
          <a:p>
            <a:pPr marL="342900" indent="-342900" algn="just">
              <a:buFont typeface="Consolas" pitchFamily="49" charset="0"/>
              <a:buAutoNum type="arabicPeriod"/>
            </a:pPr>
            <a:endParaRPr lang="en-US"/>
          </a:p>
          <a:p>
            <a:pPr marL="342900" indent="-342900" algn="just">
              <a:buFont typeface="Consolas" pitchFamily="49" charset="0"/>
              <a:buAutoNum type="arabicPeriod"/>
            </a:pPr>
            <a:r>
              <a:rPr lang="en-US"/>
              <a:t>A PROPELLANT SYSTEM FOR STORING, METERING, AND DELIVERING THE PROPALLANT.</a:t>
            </a:r>
          </a:p>
          <a:p>
            <a:pPr marL="342900" indent="-342900" algn="just">
              <a:buFont typeface="Consolas" pitchFamily="49" charset="0"/>
              <a:buAutoNum type="arabicPeriod"/>
            </a:pPr>
            <a:endParaRPr lang="en-US"/>
          </a:p>
          <a:p>
            <a:pPr marL="342900" indent="-342900" algn="just">
              <a:buFont typeface="Consolas" pitchFamily="49" charset="0"/>
              <a:buAutoNum type="arabicPeriod"/>
            </a:pPr>
            <a:r>
              <a:rPr lang="en-US"/>
              <a:t>ONE OR MORE THRUSTERS TO CONVERT THE ELECTRIC ENERGY INTO KINETIC ENERGY OF THE EXHAUST.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20675" y="1476375"/>
            <a:ext cx="8504238" cy="39052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7924800" cy="487362"/>
          </a:xfrm>
        </p:spPr>
        <p:txBody>
          <a:bodyPr/>
          <a:lstStyle/>
          <a:p>
            <a:pPr algn="l" eaLnBrk="1" hangingPunct="1"/>
            <a:r>
              <a:rPr lang="en-US" sz="2400"/>
              <a:t>Working:</a:t>
            </a:r>
          </a:p>
        </p:txBody>
      </p:sp>
      <p:sp>
        <p:nvSpPr>
          <p:cNvPr id="4099" name="Rectangle 6"/>
          <p:cNvSpPr>
            <a:spLocks noGrp="1" noChangeArrowheads="1"/>
          </p:cNvSpPr>
          <p:nvPr>
            <p:ph type="body" idx="1"/>
          </p:nvPr>
        </p:nvSpPr>
        <p:spPr>
          <a:xfrm>
            <a:off x="457200" y="1066800"/>
            <a:ext cx="8382000" cy="5257800"/>
          </a:xfrm>
        </p:spPr>
        <p:txBody>
          <a:bodyPr/>
          <a:lstStyle/>
          <a:p>
            <a:pPr algn="just" eaLnBrk="1" hangingPunct="1">
              <a:lnSpc>
                <a:spcPct val="125000"/>
              </a:lnSpc>
            </a:pPr>
            <a:r>
              <a:rPr lang="en-US" sz="2000"/>
              <a:t>The spacecraft arranged with a large membrane mirror reflects light from the Sun or some other source. The radiation pressure on the mirror provides a small amount of thrust by reflecting photons. Tilting the reflective sail at angle from the Sun produces thrust at an angle normal to the sail. </a:t>
            </a:r>
          </a:p>
          <a:p>
            <a:pPr algn="just" eaLnBrk="1" hangingPunct="1">
              <a:lnSpc>
                <a:spcPct val="125000"/>
              </a:lnSpc>
            </a:pPr>
            <a:r>
              <a:rPr lang="en-US" sz="2000"/>
              <a:t>In most designs, steering would be done with auxiliary vanes, acting as small solar sails to change the attitude of the large solar sail. The vanes would be adjusted by electric motors. </a:t>
            </a:r>
          </a:p>
          <a:p>
            <a:pPr algn="just" eaLnBrk="1" hangingPunct="1">
              <a:lnSpc>
                <a:spcPct val="125000"/>
              </a:lnSpc>
            </a:pPr>
            <a:r>
              <a:rPr lang="en-US" sz="2000"/>
              <a:t>The sail is rotated slowly as the sail orbits around a planet so the thrust is in the direction of the orbital movement to move to higher orbit or against it to move to a lower  orbit.</a:t>
            </a:r>
          </a:p>
          <a:p>
            <a:pPr algn="just" eaLnBrk="1" hangingPunct="1">
              <a:lnSpc>
                <a:spcPct val="125000"/>
              </a:lnSpc>
            </a:pPr>
            <a:r>
              <a:rPr lang="en-US" sz="2000"/>
              <a:t>The best sort of missions for a solar sail involves a dive near the Sun, where the light is intense, and sail efficiencies are high.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srcRect/>
          <a:stretch>
            <a:fillRect/>
          </a:stretch>
        </p:blipFill>
        <p:spPr bwMode="auto">
          <a:xfrm>
            <a:off x="990600" y="1076325"/>
            <a:ext cx="7620000" cy="5003800"/>
          </a:xfrm>
          <a:prstGeom prst="rect">
            <a:avLst/>
          </a:prstGeom>
          <a:noFill/>
          <a:ln w="9525">
            <a:noFill/>
            <a:miter lim="800000"/>
            <a:headEnd/>
            <a:tailEnd/>
          </a:ln>
        </p:spPr>
      </p:pic>
      <p:sp>
        <p:nvSpPr>
          <p:cNvPr id="5123" name="Rectangle 5"/>
          <p:cNvSpPr>
            <a:spLocks noGrp="1" noChangeArrowheads="1"/>
          </p:cNvSpPr>
          <p:nvPr>
            <p:ph type="title"/>
          </p:nvPr>
        </p:nvSpPr>
        <p:spPr>
          <a:xfrm>
            <a:off x="457200" y="274638"/>
            <a:ext cx="8153400" cy="563562"/>
          </a:xfrm>
        </p:spPr>
        <p:txBody>
          <a:bodyPr/>
          <a:lstStyle/>
          <a:p>
            <a:pPr eaLnBrk="1" hangingPunct="1"/>
            <a:r>
              <a:rPr lang="en-US" sz="2400" b="1"/>
              <a:t>Design Features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srcRect/>
          <a:stretch>
            <a:fillRect/>
          </a:stretch>
        </p:blipFill>
        <p:spPr bwMode="auto">
          <a:xfrm>
            <a:off x="762000" y="914400"/>
            <a:ext cx="7924800" cy="50768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srcRect/>
          <a:stretch>
            <a:fillRect/>
          </a:stretch>
        </p:blipFill>
        <p:spPr bwMode="auto">
          <a:xfrm>
            <a:off x="685800" y="1600200"/>
            <a:ext cx="7467600" cy="4551363"/>
          </a:xfrm>
          <a:prstGeom prst="rect">
            <a:avLst/>
          </a:prstGeom>
          <a:noFill/>
          <a:ln w="9525">
            <a:noFill/>
            <a:miter lim="800000"/>
            <a:headEnd/>
            <a:tailEnd/>
          </a:ln>
        </p:spPr>
      </p:pic>
      <p:sp>
        <p:nvSpPr>
          <p:cNvPr id="7171" name="Rectangle 5"/>
          <p:cNvSpPr>
            <a:spLocks noGrp="1" noChangeArrowheads="1"/>
          </p:cNvSpPr>
          <p:nvPr>
            <p:ph type="title"/>
          </p:nvPr>
        </p:nvSpPr>
        <p:spPr>
          <a:xfrm>
            <a:off x="457200" y="274638"/>
            <a:ext cx="8153400" cy="1096962"/>
          </a:xfrm>
        </p:spPr>
        <p:txBody>
          <a:bodyPr/>
          <a:lstStyle/>
          <a:p>
            <a:pPr algn="l" eaLnBrk="1" hangingPunct="1"/>
            <a:r>
              <a:rPr lang="en-US" sz="2000" b="1"/>
              <a:t>Applications</a:t>
            </a:r>
            <a:br>
              <a:rPr lang="en-US" sz="2000" b="1"/>
            </a:br>
            <a:br>
              <a:rPr lang="en-US" sz="2000" b="1"/>
            </a:br>
            <a:r>
              <a:rPr lang="en-US" sz="1800" b="1"/>
              <a:t>For exploring the solar poles from a short distance, for observing the Sun and its near environment, etc.,</a:t>
            </a:r>
            <a:r>
              <a:rPr lang="en-US" sz="2000" b="1"/>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a:defRPr/>
            </a:pPr>
            <a:r>
              <a:rPr lang="en-US" dirty="0"/>
              <a:t>			TYPES</a:t>
            </a:r>
          </a:p>
        </p:txBody>
      </p:sp>
      <p:sp>
        <p:nvSpPr>
          <p:cNvPr id="12291" name="TextBox 2"/>
          <p:cNvSpPr txBox="1">
            <a:spLocks noChangeArrowheads="1"/>
          </p:cNvSpPr>
          <p:nvPr/>
        </p:nvSpPr>
        <p:spPr bwMode="auto">
          <a:xfrm>
            <a:off x="533400" y="1524000"/>
            <a:ext cx="8382000" cy="4246563"/>
          </a:xfrm>
          <a:prstGeom prst="rect">
            <a:avLst/>
          </a:prstGeom>
          <a:noFill/>
          <a:ln w="9525">
            <a:noFill/>
            <a:miter lim="800000"/>
            <a:headEnd/>
            <a:tailEnd/>
          </a:ln>
        </p:spPr>
        <p:txBody>
          <a:bodyPr>
            <a:spAutoFit/>
          </a:bodyPr>
          <a:lstStyle/>
          <a:p>
            <a:pPr marL="342900" indent="-342900" algn="just">
              <a:buFont typeface="Consolas" pitchFamily="49" charset="0"/>
              <a:buAutoNum type="arabicPeriod"/>
            </a:pPr>
            <a:r>
              <a:rPr lang="en-US"/>
              <a:t>ELECTROTHERMAL: PROPLLANT IS HEATED ELECTRICALLY AND EXPANDED THERMODYNAMICALLY I.E.’,THE GAS IS ACCELERATED TO SUPERSONIC SPEEDS THROUGH A NOZZLE, AS IN THE CHEMICAL ROCKET.</a:t>
            </a:r>
          </a:p>
          <a:p>
            <a:pPr marL="342900" indent="-342900" algn="just">
              <a:buFont typeface="Consolas" pitchFamily="49" charset="0"/>
              <a:buAutoNum type="arabicPeriod"/>
            </a:pPr>
            <a:endParaRPr lang="en-US"/>
          </a:p>
          <a:p>
            <a:pPr marL="342900" indent="-342900" algn="just">
              <a:buFont typeface="Consolas" pitchFamily="49" charset="0"/>
              <a:buAutoNum type="arabicPeriod"/>
            </a:pPr>
            <a:r>
              <a:rPr lang="en-US"/>
              <a:t>ELECTROSTATIC: ACCELERATION IS ACHIEVED BY THE INTERACTION OF  ELECTROSTATIC FIELDS ON NON-NEUTRAL OR CHARGED PROPELLANT PARTICLES SUCH AS ATOMIC IONS, DROPLETS, OR COLLOIDS.</a:t>
            </a:r>
          </a:p>
          <a:p>
            <a:pPr marL="342900" indent="-342900" algn="just">
              <a:buFont typeface="Consolas" pitchFamily="49" charset="0"/>
              <a:buAutoNum type="arabicPeriod"/>
            </a:pPr>
            <a:endParaRPr lang="en-US"/>
          </a:p>
          <a:p>
            <a:pPr marL="342900" indent="-342900" algn="just">
              <a:buFont typeface="Consolas" pitchFamily="49" charset="0"/>
              <a:buAutoNum type="arabicPeriod"/>
            </a:pPr>
            <a:r>
              <a:rPr lang="en-US"/>
              <a:t>ELECGTROMAGNETIC: ACCELERATION IS ACHIEVED BY THE INTERACTION OF ELECTRIC AND MAGNETIC FIELDS WITHIN A PLASMA.MODERATELY DENSE PLASMAS ARE HIGH-TEMPERATURE OR NONEQUILIBRIUM GASES, ELECTRICALLY NEUTRAL AND REASONABLY GOOD CONDUCTORS OF ELECTRICITY.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2">
                    <a:satMod val="200000"/>
                  </a:schemeClr>
                </a:solidFill>
              </a:rPr>
              <a:t>PRINCIPLE</a:t>
            </a:r>
          </a:p>
        </p:txBody>
      </p:sp>
      <p:sp>
        <p:nvSpPr>
          <p:cNvPr id="13315" name="Content Placeholder 2"/>
          <p:cNvSpPr>
            <a:spLocks noGrp="1"/>
          </p:cNvSpPr>
          <p:nvPr>
            <p:ph idx="1"/>
          </p:nvPr>
        </p:nvSpPr>
        <p:spPr/>
        <p:txBody>
          <a:bodyPr/>
          <a:lstStyle/>
          <a:p>
            <a:pPr algn="just" eaLnBrk="1" hangingPunct="1">
              <a:buFont typeface="Wingdings" pitchFamily="2" charset="2"/>
              <a:buNone/>
            </a:pPr>
            <a:r>
              <a:rPr lang="en-US"/>
              <a:t>THE BASIC PRINCIPLE OF ELECTRIC PROPULSION IS TO APPLY ELECRICAL ENERGY TO THE PROPELLANT FROM AN EXTERNAL POWER SOURCE.</a:t>
            </a:r>
          </a:p>
          <a:p>
            <a:pPr algn="just" eaLnBrk="1" hangingPunct="1">
              <a:buFont typeface="Wingdings" pitchFamily="2" charset="2"/>
              <a:buNone/>
            </a:pPr>
            <a:endParaRPr lang="en-US"/>
          </a:p>
          <a:p>
            <a:pPr algn="just" eaLnBrk="1" hangingPunct="1">
              <a:buFont typeface="Wingdings" pitchFamily="2" charset="2"/>
              <a:buNone/>
            </a:pPr>
            <a:r>
              <a:rPr lang="en-US"/>
              <a:t>THE SIMPLEST WAY IS TO HEAT THE PROPELLANT WITH HOT WIRE COIL,THROUGH WHICH AN ELECTRIC CURRENT PASSES.</a:t>
            </a:r>
          </a:p>
          <a:p>
            <a:pPr eaLnBrk="1" hangingPunct="1">
              <a:buFont typeface="Wingdings" pitchFamily="2" charset="2"/>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a:defRPr/>
            </a:pPr>
            <a:r>
              <a:rPr lang="en-US" dirty="0"/>
              <a:t>ELECTRIC THRUSTERS</a:t>
            </a:r>
          </a:p>
        </p:txBody>
      </p:sp>
      <p:sp>
        <p:nvSpPr>
          <p:cNvPr id="14339" name="TextBox 2"/>
          <p:cNvSpPr txBox="1">
            <a:spLocks noChangeArrowheads="1"/>
          </p:cNvSpPr>
          <p:nvPr/>
        </p:nvSpPr>
        <p:spPr bwMode="auto">
          <a:xfrm>
            <a:off x="609600" y="2209800"/>
            <a:ext cx="8229600" cy="2032000"/>
          </a:xfrm>
          <a:prstGeom prst="rect">
            <a:avLst/>
          </a:prstGeom>
          <a:noFill/>
          <a:ln w="9525">
            <a:noFill/>
            <a:miter lim="800000"/>
            <a:headEnd/>
            <a:tailEnd/>
          </a:ln>
        </p:spPr>
        <p:txBody>
          <a:bodyPr>
            <a:spAutoFit/>
          </a:bodyPr>
          <a:lstStyle/>
          <a:p>
            <a:r>
              <a:rPr lang="en-US"/>
              <a:t>ELECTRIC THRUSTER CAN BE DIVIDED INTO TWO BROAD CATEGORIES:</a:t>
            </a:r>
          </a:p>
          <a:p>
            <a:endParaRPr lang="en-US"/>
          </a:p>
          <a:p>
            <a:pPr>
              <a:buFont typeface="Wingdings" pitchFamily="2" charset="2"/>
              <a:buChar char="§"/>
            </a:pPr>
            <a:r>
              <a:rPr lang="en-US"/>
              <a:t>THOSE THAT USE ELECTRICITY TO HEAT THE PROPELLANT, WHICH 	EMERGES AS A NEUTRAL GAS, AND</a:t>
            </a:r>
          </a:p>
          <a:p>
            <a:endParaRPr lang="en-US"/>
          </a:p>
          <a:p>
            <a:pPr>
              <a:buFont typeface="Wingdings" pitchFamily="2" charset="2"/>
              <a:buChar char="§"/>
            </a:pPr>
            <a:r>
              <a:rPr lang="en-US"/>
              <a:t>THOSE WHICH USE ELECTRIC OR MAGNETIC FIELDS TO ACCELERATE 	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3200" b="1" dirty="0">
                <a:solidFill>
                  <a:schemeClr val="tx2">
                    <a:satMod val="200000"/>
                  </a:schemeClr>
                </a:solidFill>
                <a:latin typeface="Times New Roman" pitchFamily="18" charset="0"/>
                <a:cs typeface="Times New Roman" pitchFamily="18" charset="0"/>
              </a:rPr>
              <a:t>ELECTRO THERMAL THRUSTER</a:t>
            </a:r>
            <a:br>
              <a:rPr lang="en-US" sz="3200" b="1" dirty="0">
                <a:solidFill>
                  <a:schemeClr val="tx2">
                    <a:satMod val="200000"/>
                  </a:schemeClr>
                </a:solidFill>
                <a:latin typeface="Times New Roman" pitchFamily="18" charset="0"/>
                <a:cs typeface="Times New Roman" pitchFamily="18" charset="0"/>
              </a:rPr>
            </a:br>
            <a:endParaRPr lang="en-US" sz="3200" b="1" dirty="0">
              <a:solidFill>
                <a:schemeClr val="tx2">
                  <a:satMod val="200000"/>
                </a:schemeClr>
              </a:solidFill>
              <a:latin typeface="Times New Roman" pitchFamily="18" charset="0"/>
              <a:cs typeface="Times New Roman" pitchFamily="18" charset="0"/>
            </a:endParaRPr>
          </a:p>
        </p:txBody>
      </p:sp>
      <p:pic>
        <p:nvPicPr>
          <p:cNvPr id="15363" name="Picture 4"/>
          <p:cNvPicPr>
            <a:picLocks noGrp="1" noChangeAspect="1" noChangeArrowheads="1"/>
          </p:cNvPicPr>
          <p:nvPr>
            <p:ph idx="1"/>
          </p:nvPr>
        </p:nvPicPr>
        <p:blipFill>
          <a:blip r:embed="rId2"/>
          <a:srcRect/>
          <a:stretch>
            <a:fillRect/>
          </a:stretch>
        </p:blipFill>
        <p:spPr>
          <a:xfrm>
            <a:off x="2057400" y="2251075"/>
            <a:ext cx="5486400" cy="363855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tx2">
                    <a:satMod val="200000"/>
                  </a:schemeClr>
                </a:solidFill>
              </a:rPr>
              <a:t>ELECTRO THERMAL PROPULSION</a:t>
            </a:r>
            <a:br>
              <a:rPr lang="en-US" dirty="0">
                <a:solidFill>
                  <a:schemeClr val="tx2">
                    <a:satMod val="200000"/>
                  </a:schemeClr>
                </a:solidFill>
              </a:rPr>
            </a:br>
            <a:endParaRPr lang="en-US" dirty="0">
              <a:solidFill>
                <a:schemeClr val="tx2">
                  <a:satMod val="200000"/>
                </a:schemeClr>
              </a:solidFill>
            </a:endParaRPr>
          </a:p>
        </p:txBody>
      </p:sp>
      <p:sp>
        <p:nvSpPr>
          <p:cNvPr id="16387" name="Content Placeholder 2"/>
          <p:cNvSpPr>
            <a:spLocks noGrp="1"/>
          </p:cNvSpPr>
          <p:nvPr>
            <p:ph idx="1"/>
          </p:nvPr>
        </p:nvSpPr>
        <p:spPr/>
        <p:txBody>
          <a:bodyPr/>
          <a:lstStyle/>
          <a:p>
            <a:pPr algn="just" eaLnBrk="1" hangingPunct="1">
              <a:buFont typeface="Wingdings" pitchFamily="2" charset="2"/>
              <a:buNone/>
            </a:pPr>
            <a:r>
              <a:rPr lang="en-US" b="1"/>
              <a:t>Electro-thermal propulsion systems are those systems in which electrical energy is used to heat propellants, thus producing thrust</a:t>
            </a:r>
            <a:r>
              <a:rPr lang="en-US"/>
              <a:t>. </a:t>
            </a:r>
          </a:p>
          <a:p>
            <a:pPr algn="just" eaLnBrk="1" hangingPunct="1">
              <a:buFont typeface="Wingdings" pitchFamily="2" charset="2"/>
              <a:buNone/>
            </a:pPr>
            <a:r>
              <a:rPr lang="en-US" b="1" u="sng"/>
              <a:t>Principle</a:t>
            </a:r>
            <a:endParaRPr lang="en-US"/>
          </a:p>
          <a:p>
            <a:pPr algn="just" eaLnBrk="1" hangingPunct="1">
              <a:buFont typeface="Wingdings" pitchFamily="2" charset="2"/>
              <a:buNone/>
            </a:pPr>
            <a:r>
              <a:rPr lang="en-US" b="1"/>
              <a:t>     Electro-thermal systems heat propellants , which produce gases. The gases are then sent through a supersonic nozzle to produce thrust. </a:t>
            </a:r>
            <a:endParaRPr lang="en-US"/>
          </a:p>
          <a:p>
            <a:pPr eaLnBrk="1" hangingPunct="1"/>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460</TotalTime>
  <Words>1318</Words>
  <Application>Microsoft Office PowerPoint</Application>
  <PresentationFormat>On-screen Show (4:3)</PresentationFormat>
  <Paragraphs>109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Metro</vt:lpstr>
      <vt:lpstr>ADVANCED PROPULSION SYSTEMS</vt:lpstr>
      <vt:lpstr>TYPES </vt:lpstr>
      <vt:lpstr>PowerPoint Presentation</vt:lpstr>
      <vt:lpstr>   SUBSYSTEM</vt:lpstr>
      <vt:lpstr>   TYPES</vt:lpstr>
      <vt:lpstr>PRINCIPLE</vt:lpstr>
      <vt:lpstr>ELECTRIC THRUSTERS</vt:lpstr>
      <vt:lpstr>ELECTRO THERMAL THRUSTER </vt:lpstr>
      <vt:lpstr>ELECTRO THERMAL PROPULSION </vt:lpstr>
      <vt:lpstr>PowerPoint Presentation</vt:lpstr>
      <vt:lpstr>ARCJET THRUSTER</vt:lpstr>
      <vt:lpstr>WORKING</vt:lpstr>
      <vt:lpstr> </vt:lpstr>
      <vt:lpstr> TYPICAL PROPELLANTS USED FOR ARC JET     </vt:lpstr>
      <vt:lpstr>ELECTRO MAGNETIC PROPULSION </vt:lpstr>
      <vt:lpstr> </vt:lpstr>
      <vt:lpstr>ION PROPULSION</vt:lpstr>
      <vt:lpstr>Principle </vt:lpstr>
      <vt:lpstr>WORKING </vt:lpstr>
      <vt:lpstr> </vt:lpstr>
      <vt:lpstr>PowerPoint Presentation</vt:lpstr>
      <vt:lpstr>   </vt:lpstr>
      <vt:lpstr>PowerPoint Presentation</vt:lpstr>
      <vt:lpstr>    </vt:lpstr>
      <vt:lpstr>PowerPoint Presentation</vt:lpstr>
      <vt:lpstr>PowerPoint Presentation</vt:lpstr>
      <vt:lpstr>APPLICATION OF ELECTRIC PROPULSION SYSTEM</vt:lpstr>
      <vt:lpstr>PowerPoint Presentation</vt:lpstr>
      <vt:lpstr>PowerPoint Presentation</vt:lpstr>
      <vt:lpstr>PowerPoint Presentation</vt:lpstr>
      <vt:lpstr>PowerPoint Presentation</vt:lpstr>
      <vt:lpstr>PowerPoint Presentation</vt:lpstr>
      <vt:lpstr>PowerPoint Presentation</vt:lpstr>
      <vt:lpstr>   PROBLEM</vt:lpstr>
      <vt:lpstr>PowerPoint Presentation</vt:lpstr>
      <vt:lpstr>NUCLEAR THERMAL PROPULSION</vt:lpstr>
      <vt:lpstr>PRINCIPLE</vt:lpstr>
      <vt:lpstr>PowerPoint Presentation</vt:lpstr>
      <vt:lpstr>Solar Sails</vt:lpstr>
      <vt:lpstr>PowerPoint Presentation</vt:lpstr>
      <vt:lpstr>Working:</vt:lpstr>
      <vt:lpstr>Design Features</vt:lpstr>
      <vt:lpstr>PowerPoint Presentation</vt:lpstr>
      <vt:lpstr>Applications  For exploring the solar poles from a short distance, for observing the Sun and its near environment, etc.,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PROPULSION TECHNIQUES</dc:title>
  <dc:creator>Administrator</dc:creator>
  <cp:lastModifiedBy>916383059302</cp:lastModifiedBy>
  <cp:revision>78</cp:revision>
  <dcterms:created xsi:type="dcterms:W3CDTF">2010-10-13T13:33:58Z</dcterms:created>
  <dcterms:modified xsi:type="dcterms:W3CDTF">2021-09-30T05:22:44Z</dcterms:modified>
</cp:coreProperties>
</file>